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B5543"/>
    <a:srgbClr val="084033"/>
    <a:srgbClr val="1D3A00"/>
    <a:srgbClr val="0000CC"/>
    <a:srgbClr val="9EFF29"/>
    <a:srgbClr val="FF2549"/>
    <a:srgbClr val="007033"/>
    <a:srgbClr val="C33A1F"/>
    <a:srgbClr val="003635"/>
    <a:srgbClr val="D6370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386" y="-4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97856" y="1858296"/>
            <a:ext cx="7388941" cy="1246241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7856" y="3104537"/>
            <a:ext cx="7382308" cy="678426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=""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408691"/>
            <a:ext cx="8259098" cy="763526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714" y="1216742"/>
            <a:ext cx="8246070" cy="3561734"/>
          </a:xfrm>
        </p:spPr>
        <p:txBody>
          <a:bodyPr/>
          <a:lstStyle>
            <a:lvl1pPr algn="r">
              <a:defRPr sz="2800">
                <a:solidFill>
                  <a:schemeClr val="tx1"/>
                </a:solidFill>
              </a:defRPr>
            </a:lvl1pPr>
            <a:lvl2pPr algn="r">
              <a:defRPr>
                <a:solidFill>
                  <a:schemeClr val="tx1"/>
                </a:solidFill>
              </a:defRPr>
            </a:lvl2pPr>
            <a:lvl3pPr algn="r">
              <a:defRPr>
                <a:solidFill>
                  <a:schemeClr val="tx1"/>
                </a:solidFill>
              </a:defRPr>
            </a:lvl3pPr>
            <a:lvl4pPr algn="r">
              <a:defRPr>
                <a:solidFill>
                  <a:schemeClr val="tx1"/>
                </a:solidFill>
              </a:defRPr>
            </a:lvl4pPr>
            <a:lvl5pPr algn="r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1874" y="318046"/>
            <a:ext cx="6438122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4381" y="1069258"/>
            <a:ext cx="6459794" cy="3619239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195" y="419130"/>
            <a:ext cx="8093365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2131" y="1559652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131" y="2032049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7252" y="1559652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7252" y="2032049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=""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403290">
            <a:off x="4869753" y="504966"/>
            <a:ext cx="4039736" cy="4244454"/>
          </a:xfrm>
        </p:spPr>
        <p:txBody>
          <a:bodyPr>
            <a:noAutofit/>
          </a:bodyPr>
          <a:lstStyle/>
          <a:p>
            <a:pPr algn="ctr"/>
            <a:r>
              <a:rPr lang="pl-PL" sz="4200" dirty="0" smtClean="0">
                <a:solidFill>
                  <a:srgbClr val="7030A0"/>
                </a:solidFill>
                <a:latin typeface="Gill Sans Ultra Bold" pitchFamily="34" charset="-18"/>
              </a:rPr>
              <a:t>Co robić, </a:t>
            </a:r>
            <a:br>
              <a:rPr lang="pl-PL" sz="4200" dirty="0" smtClean="0">
                <a:solidFill>
                  <a:srgbClr val="7030A0"/>
                </a:solidFill>
                <a:latin typeface="Gill Sans Ultra Bold" pitchFamily="34" charset="-18"/>
              </a:rPr>
            </a:br>
            <a:r>
              <a:rPr lang="pl-PL" sz="4200" dirty="0" smtClean="0">
                <a:solidFill>
                  <a:srgbClr val="7030A0"/>
                </a:solidFill>
                <a:latin typeface="Gill Sans Ultra Bold" pitchFamily="34" charset="-18"/>
              </a:rPr>
              <a:t>a czego </a:t>
            </a:r>
            <a:r>
              <a:rPr lang="pl-PL" sz="4200" dirty="0" smtClean="0">
                <a:solidFill>
                  <a:srgbClr val="7030A0"/>
                </a:solidFill>
                <a:latin typeface="Gill Sans Ultra Bold" pitchFamily="34" charset="-18"/>
              </a:rPr>
              <a:t>unikać,</a:t>
            </a:r>
            <a:r>
              <a:rPr lang="pl-PL" sz="4200" dirty="0" smtClean="0">
                <a:solidFill>
                  <a:srgbClr val="7030A0"/>
                </a:solidFill>
                <a:latin typeface="Gill Sans Ultra Bold" pitchFamily="34" charset="-18"/>
              </a:rPr>
              <a:t/>
            </a:r>
            <a:br>
              <a:rPr lang="pl-PL" sz="4200" dirty="0" smtClean="0">
                <a:solidFill>
                  <a:srgbClr val="7030A0"/>
                </a:solidFill>
                <a:latin typeface="Gill Sans Ultra Bold" pitchFamily="34" charset="-18"/>
              </a:rPr>
            </a:br>
            <a:r>
              <a:rPr lang="pl-PL" sz="4200" dirty="0" smtClean="0">
                <a:solidFill>
                  <a:srgbClr val="7030A0"/>
                </a:solidFill>
                <a:latin typeface="Gill Sans Ultra Bold" pitchFamily="34" charset="-18"/>
              </a:rPr>
              <a:t>żeby mieć zdrowe zęby.</a:t>
            </a:r>
            <a:endParaRPr lang="en-US" sz="4200" dirty="0">
              <a:solidFill>
                <a:srgbClr val="7030A0"/>
              </a:solidFill>
              <a:latin typeface="Gill Sans Ultra Bold" pitchFamily="34" charset="-1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734350">
            <a:off x="680186" y="913658"/>
            <a:ext cx="8259098" cy="763526"/>
          </a:xfrm>
        </p:spPr>
        <p:txBody>
          <a:bodyPr>
            <a:normAutofit/>
          </a:bodyPr>
          <a:lstStyle/>
          <a:p>
            <a:r>
              <a:rPr lang="pl-PL" sz="3200" dirty="0" smtClean="0">
                <a:solidFill>
                  <a:srgbClr val="7030A0"/>
                </a:solidFill>
                <a:latin typeface="Gill Sans Ultra Bold" pitchFamily="34" charset="-18"/>
                <a:ea typeface="Cambria" pitchFamily="18" charset="0"/>
              </a:rPr>
              <a:t>Wprowadzenie</a:t>
            </a:r>
            <a:r>
              <a:rPr lang="pl-PL" sz="3200" dirty="0" smtClean="0">
                <a:latin typeface="Gill Sans Ultra Bold" pitchFamily="34" charset="-18"/>
              </a:rPr>
              <a:t> </a:t>
            </a:r>
            <a:endParaRPr lang="en-US" sz="3200" dirty="0">
              <a:latin typeface="Gill Sans Ultra Bold" pitchFamily="34" charset="-1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9049" y="2397666"/>
            <a:ext cx="6783565" cy="23108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2400" b="1" dirty="0" smtClean="0">
                <a:solidFill>
                  <a:srgbClr val="7030A0"/>
                </a:solidFill>
                <a:latin typeface="Cambria" pitchFamily="18" charset="0"/>
                <a:ea typeface="Cambria" pitchFamily="18" charset="0"/>
              </a:rPr>
              <a:t>     </a:t>
            </a:r>
            <a:r>
              <a:rPr lang="pl-PL" sz="2400" b="1" kern="0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Dbanie o zdrowie fizyczne ma wiele zalet. </a:t>
            </a:r>
          </a:p>
          <a:p>
            <a:pPr algn="ctr">
              <a:buNone/>
            </a:pPr>
            <a:r>
              <a:rPr lang="pl-PL" sz="2400" b="1" kern="0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     Poprawia samopoczucie, wydłuża życie. </a:t>
            </a:r>
          </a:p>
          <a:p>
            <a:pPr algn="ctr">
              <a:buNone/>
            </a:pPr>
            <a:r>
              <a:rPr lang="pl-PL" sz="2400" b="1" kern="0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     Musisz wiedzieć, że zdrowie zębów to jeden z aspektów zdrowia fizycznego, </a:t>
            </a:r>
          </a:p>
          <a:p>
            <a:pPr algn="ctr">
              <a:buNone/>
            </a:pPr>
            <a:r>
              <a:rPr lang="pl-PL" sz="2400" b="1" kern="0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którego nie powinieneś </a:t>
            </a:r>
            <a:r>
              <a:rPr lang="pl-PL" sz="2400" b="1" kern="0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zaniedbywać.</a:t>
            </a:r>
            <a:endParaRPr lang="en-US" sz="2400" b="1" kern="0" dirty="0">
              <a:solidFill>
                <a:srgbClr val="0B5543"/>
              </a:solidFill>
              <a:latin typeface="Cambria" pitchFamily="18" charset="0"/>
              <a:ea typeface="Cambria" pitchFamily="18" charset="0"/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407149">
            <a:off x="2323760" y="377818"/>
            <a:ext cx="6438122" cy="725349"/>
          </a:xfrm>
        </p:spPr>
        <p:txBody>
          <a:bodyPr>
            <a:normAutofit fontScale="90000"/>
          </a:bodyPr>
          <a:lstStyle/>
          <a:p>
            <a:pPr algn="r"/>
            <a:r>
              <a:rPr lang="pl-PL" dirty="0" smtClean="0">
                <a:solidFill>
                  <a:srgbClr val="7030A0"/>
                </a:solidFill>
                <a:latin typeface="Gill Sans Ultra Bold" pitchFamily="34" charset="-18"/>
              </a:rPr>
              <a:t>Odwiedzaj stomatologa</a:t>
            </a:r>
            <a:endParaRPr lang="en-US" dirty="0">
              <a:solidFill>
                <a:srgbClr val="7030A0"/>
              </a:solidFill>
              <a:latin typeface="Gill Sans Ultra Bold" pitchFamily="34" charset="-18"/>
            </a:endParaRPr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1937431" y="1533177"/>
            <a:ext cx="7206569" cy="3992461"/>
          </a:xfrm>
        </p:spPr>
        <p:txBody>
          <a:bodyPr>
            <a:normAutofit fontScale="62500" lnSpcReduction="20000"/>
          </a:bodyPr>
          <a:lstStyle/>
          <a:p>
            <a:pPr algn="r">
              <a:buNone/>
            </a:pPr>
            <a:r>
              <a:rPr lang="pl-PL" sz="3100" dirty="0" smtClean="0">
                <a:solidFill>
                  <a:srgbClr val="0B5543"/>
                </a:solidFill>
              </a:rPr>
              <a:t>      </a:t>
            </a:r>
            <a:r>
              <a:rPr lang="pl-PL" sz="31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Kluczem do dobrego zdrowia jamy ustnej nastolatka </a:t>
            </a:r>
          </a:p>
          <a:p>
            <a:pPr algn="r">
              <a:buNone/>
            </a:pPr>
            <a:r>
              <a:rPr lang="pl-PL" sz="31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są regularne kontrole w gabinecie stomatologicznym. </a:t>
            </a:r>
          </a:p>
          <a:p>
            <a:pPr algn="r">
              <a:buNone/>
            </a:pPr>
            <a:r>
              <a:rPr lang="pl-PL" sz="31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      Najlepiej co sześć miesięcy poddawać się </a:t>
            </a:r>
          </a:p>
          <a:p>
            <a:pPr algn="r">
              <a:buNone/>
            </a:pPr>
            <a:r>
              <a:rPr lang="pl-PL" sz="31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przeglądowi stomatologicznemu. </a:t>
            </a:r>
          </a:p>
          <a:p>
            <a:pPr algn="r">
              <a:buNone/>
            </a:pPr>
            <a:r>
              <a:rPr lang="pl-PL" sz="31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  Dentysta zbada Twoje zęby, jeśli będą zdrowe, umówi Cię na kolejną wizytę kontrolną, a jeśli okaże się, że Twoje zęby wymagają leczenia, rozwiąże problem. </a:t>
            </a:r>
          </a:p>
          <a:p>
            <a:pPr algn="r">
              <a:buNone/>
            </a:pPr>
            <a:r>
              <a:rPr lang="pl-PL" sz="31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To bardzo ważne, żeby w porę wyleczyć ząb. </a:t>
            </a:r>
          </a:p>
          <a:p>
            <a:pPr algn="r">
              <a:buNone/>
            </a:pPr>
            <a:r>
              <a:rPr lang="pl-PL" sz="31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Nie musisz obawiać się wizyty w gabinecie stomatologicznym.</a:t>
            </a:r>
          </a:p>
          <a:p>
            <a:pPr algn="r">
              <a:buNone/>
            </a:pPr>
            <a:r>
              <a:rPr lang="pl-PL" sz="31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Obecnie wszystkie kliniki dentystyczne dysponują świetnym sprzętem i zatrudniają najlepszych specjalistów. </a:t>
            </a:r>
          </a:p>
          <a:p>
            <a:endParaRPr lang="pl-PL" dirty="0" smtClean="0"/>
          </a:p>
          <a:p>
            <a:pPr>
              <a:buNone/>
            </a:pPr>
            <a:r>
              <a:rPr lang="pl-PL" dirty="0" smtClean="0"/>
              <a:t> 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idx="4294967295"/>
          </p:nvPr>
        </p:nvSpPr>
        <p:spPr>
          <a:xfrm rot="762209">
            <a:off x="1250807" y="-382139"/>
            <a:ext cx="7388225" cy="1246188"/>
          </a:xfrm>
        </p:spPr>
        <p:txBody>
          <a:bodyPr>
            <a:noAutofit/>
          </a:bodyPr>
          <a:lstStyle/>
          <a:p>
            <a:pPr algn="r"/>
            <a:r>
              <a:rPr lang="pl-PL" sz="3200" dirty="0" smtClean="0">
                <a:solidFill>
                  <a:srgbClr val="7030A0"/>
                </a:solidFill>
                <a:latin typeface="Gill Sans Ultra Bold" pitchFamily="34" charset="-18"/>
              </a:rPr>
              <a:t>Szczotkuj </a:t>
            </a:r>
            <a:br>
              <a:rPr lang="pl-PL" sz="3200" dirty="0" smtClean="0">
                <a:solidFill>
                  <a:srgbClr val="7030A0"/>
                </a:solidFill>
                <a:latin typeface="Gill Sans Ultra Bold" pitchFamily="34" charset="-18"/>
              </a:rPr>
            </a:br>
            <a:r>
              <a:rPr lang="pl-PL" sz="3200" dirty="0" smtClean="0">
                <a:solidFill>
                  <a:srgbClr val="7030A0"/>
                </a:solidFill>
                <a:latin typeface="Gill Sans Ultra Bold" pitchFamily="34" charset="-18"/>
              </a:rPr>
              <a:t>i nitkuj zęby</a:t>
            </a:r>
            <a:endParaRPr lang="en-US" sz="3200" dirty="0">
              <a:solidFill>
                <a:srgbClr val="7030A0"/>
              </a:solidFill>
              <a:latin typeface="Gill Sans Ultra Bold" pitchFamily="34" charset="-18"/>
            </a:endParaRPr>
          </a:p>
        </p:txBody>
      </p:sp>
      <p:sp>
        <p:nvSpPr>
          <p:cNvPr id="11" name="Podtytuł 10"/>
          <p:cNvSpPr>
            <a:spLocks noGrp="1"/>
          </p:cNvSpPr>
          <p:nvPr>
            <p:ph type="subTitle" idx="4294967295"/>
          </p:nvPr>
        </p:nvSpPr>
        <p:spPr>
          <a:xfrm>
            <a:off x="3930556" y="1433014"/>
            <a:ext cx="5008728" cy="2784144"/>
          </a:xfrm>
        </p:spPr>
        <p:txBody>
          <a:bodyPr>
            <a:noAutofit/>
          </a:bodyPr>
          <a:lstStyle/>
          <a:p>
            <a:pPr algn="r">
              <a:buNone/>
            </a:pPr>
            <a:r>
              <a:rPr lang="pl-PL" sz="18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Dentyści zalecają szczotkowanie zębów dwa razy dziennie, rano i wieczorem oraz nitkowanie zębów po każdym posiłku. </a:t>
            </a:r>
          </a:p>
          <a:p>
            <a:pPr algn="r">
              <a:buNone/>
            </a:pPr>
            <a:r>
              <a:rPr lang="pl-PL" sz="18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Nastolatki są zajęci szkołą, treningami czy inną aktywnością fizyczną, więc możecie nie znaleźć czasu na nitkowanie zębów po każdym posiłku. W takim przypadku spróbujcie nitkować zęby podczas mycia zębów dwa razy dziennie. </a:t>
            </a:r>
          </a:p>
          <a:p>
            <a:endParaRPr lang="pl-PL" sz="1800" dirty="0">
              <a:solidFill>
                <a:srgbClr val="0B5543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27798" y="1828800"/>
            <a:ext cx="7997588" cy="30707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84033"/>
              </a:solidFill>
              <a:effectLst/>
              <a:uLnTx/>
              <a:uFillTx/>
              <a:latin typeface="Manbow Solid" pitchFamily="82" charset="-18"/>
              <a:ea typeface="+mj-ea"/>
              <a:cs typeface="+mj-cs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818865" y="3943171"/>
            <a:ext cx="8106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None/>
            </a:pPr>
            <a:r>
              <a:rPr lang="pl-PL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Dobrym rozwiązaniem jest również używanie płynu do płukania jamy ustnej, który również pomaga w utrzymaniu zdrowych zębów . Oprócz przeglądów dentystycznych mycie zębów jest najważniejszą rzecz, jaką możesz zrobić, aby zachować doskonałe zdrowie jamy ustnej.</a:t>
            </a:r>
            <a:endParaRPr lang="pl-PL" dirty="0" smtClean="0">
              <a:solidFill>
                <a:srgbClr val="0B5543"/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 rot="456951">
            <a:off x="1495753" y="259306"/>
            <a:ext cx="7388941" cy="1246241"/>
          </a:xfrm>
        </p:spPr>
        <p:txBody>
          <a:bodyPr>
            <a:normAutofit/>
          </a:bodyPr>
          <a:lstStyle/>
          <a:p>
            <a:r>
              <a:rPr lang="pl-PL" sz="3200" dirty="0" smtClean="0">
                <a:solidFill>
                  <a:srgbClr val="7030A0"/>
                </a:solidFill>
                <a:latin typeface="Gill Sans Ultra Bold" pitchFamily="34" charset="-18"/>
              </a:rPr>
              <a:t>UŻYWAJ  ODPOWIEDNIEJ </a:t>
            </a:r>
            <a:br>
              <a:rPr lang="pl-PL" sz="3200" dirty="0" smtClean="0">
                <a:solidFill>
                  <a:srgbClr val="7030A0"/>
                </a:solidFill>
                <a:latin typeface="Gill Sans Ultra Bold" pitchFamily="34" charset="-18"/>
              </a:rPr>
            </a:br>
            <a:r>
              <a:rPr lang="pl-PL" sz="3200" dirty="0" smtClean="0">
                <a:solidFill>
                  <a:srgbClr val="7030A0"/>
                </a:solidFill>
                <a:latin typeface="Gill Sans Ultra Bold" pitchFamily="34" charset="-18"/>
              </a:rPr>
              <a:t>PASTY  DO  ZĘBÓW</a:t>
            </a:r>
            <a:endParaRPr lang="pl-PL" sz="3200" dirty="0">
              <a:solidFill>
                <a:srgbClr val="7030A0"/>
              </a:solidFill>
              <a:latin typeface="Gill Sans Ultra Bold" pitchFamily="34" charset="-18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398293" y="1663321"/>
            <a:ext cx="5308979" cy="3698543"/>
          </a:xfrm>
        </p:spPr>
        <p:txBody>
          <a:bodyPr>
            <a:normAutofit fontScale="92500" lnSpcReduction="20000"/>
          </a:bodyPr>
          <a:lstStyle/>
          <a:p>
            <a:r>
              <a:rPr lang="pl-PL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Upewnij się, że Twoja pasta do zębów zawiera fluor, którego zadaniem jest zapobiec uszkodzeniu zębów. </a:t>
            </a:r>
          </a:p>
          <a:p>
            <a:r>
              <a:rPr lang="pl-PL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Fluor to świetny środek chemiczny zapobiegający próchnicy. </a:t>
            </a:r>
          </a:p>
          <a:p>
            <a:r>
              <a:rPr lang="pl-PL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Ta substancja chemiczna utwardza ​​szkliwo zębów - powłokę ochronną na zębach.</a:t>
            </a:r>
          </a:p>
          <a:p>
            <a:endParaRPr lang="pl-PL" dirty="0">
              <a:solidFill>
                <a:srgbClr val="0B554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 rot="355320">
            <a:off x="3070322" y="122829"/>
            <a:ext cx="6519988" cy="1173706"/>
          </a:xfrm>
        </p:spPr>
        <p:txBody>
          <a:bodyPr>
            <a:noAutofit/>
          </a:bodyPr>
          <a:lstStyle/>
          <a:p>
            <a:pPr algn="ctr"/>
            <a:r>
              <a:rPr lang="pl-PL" dirty="0" smtClean="0">
                <a:solidFill>
                  <a:srgbClr val="7030A0"/>
                </a:solidFill>
                <a:latin typeface="Gill Sans Ultra Bold" pitchFamily="34" charset="-18"/>
              </a:rPr>
              <a:t>Unikaj  cukru</a:t>
            </a:r>
            <a:endParaRPr lang="pl-PL" dirty="0">
              <a:solidFill>
                <a:srgbClr val="7030A0"/>
              </a:solidFill>
              <a:latin typeface="Gill Sans Ultra Bold" pitchFamily="34" charset="-18"/>
            </a:endParaRPr>
          </a:p>
        </p:txBody>
      </p:sp>
      <p:sp>
        <p:nvSpPr>
          <p:cNvPr id="5" name="Podtytuł 4"/>
          <p:cNvSpPr>
            <a:spLocks noGrp="1"/>
          </p:cNvSpPr>
          <p:nvPr>
            <p:ph idx="1"/>
          </p:nvPr>
        </p:nvSpPr>
        <p:spPr>
          <a:xfrm>
            <a:off x="2275325" y="1110201"/>
            <a:ext cx="6459794" cy="3619239"/>
          </a:xfrm>
        </p:spPr>
        <p:txBody>
          <a:bodyPr>
            <a:noAutofit/>
          </a:bodyPr>
          <a:lstStyle/>
          <a:p>
            <a:pPr algn="r" fontAlgn="base">
              <a:buNone/>
            </a:pPr>
            <a:r>
              <a:rPr lang="pl-PL" sz="18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Nic nie psuje zębów szybciej niż lizaki, czekolada, czy słodkie napoje. Jeśli to możliwe, unikaj ich lub zamieniaj na zdrowe przekąski; owoce, warzywa czy orzechy. </a:t>
            </a:r>
          </a:p>
          <a:p>
            <a:pPr algn="r" fontAlgn="base">
              <a:buNone/>
            </a:pPr>
            <a:r>
              <a:rPr lang="pl-PL" sz="18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Oczywiście życie byłoby nudne bez odrobiny cukru od czasu do czasu. Pamiętaj jednak, żeby tego rodzaju jedzenie        i picie były wyjątkiem, ale nie regułę.</a:t>
            </a:r>
          </a:p>
          <a:p>
            <a:pPr algn="r" fontAlgn="base">
              <a:buNone/>
            </a:pPr>
            <a:r>
              <a:rPr lang="pl-PL" sz="18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Mała sztuczka polega na zjedzeniu słodyczy wkrótce po głównym posiłku, jest to najlepszy czas na zjedzenie słodkich smakołyków, ponieważ wytworzyły się kwasy, które zaczynają rozkładać żywność. </a:t>
            </a:r>
          </a:p>
          <a:p>
            <a:pPr algn="r" fontAlgn="base">
              <a:buNone/>
            </a:pPr>
            <a:r>
              <a:rPr lang="pl-PL" sz="18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Twoi szwedzcy rówieśnicy jedzą słodycze tylko jeden dzień w tygodniu, ten dzień to tak zwana słodka sobota. </a:t>
            </a:r>
          </a:p>
          <a:p>
            <a:pPr algn="r" fontAlgn="base">
              <a:buNone/>
            </a:pPr>
            <a:r>
              <a:rPr lang="pl-PL" sz="18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Dzięki temu zmniejszają ryzyko powstawania próchnicy</a:t>
            </a:r>
            <a:r>
              <a:rPr lang="pl-PL" sz="1800" b="1" dirty="0" smtClean="0">
                <a:solidFill>
                  <a:srgbClr val="0B5543"/>
                </a:solidFill>
              </a:rPr>
              <a:t>. </a:t>
            </a:r>
          </a:p>
          <a:p>
            <a:endParaRPr lang="pl-PL" sz="1800" dirty="0">
              <a:solidFill>
                <a:srgbClr val="0B5543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100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316664">
            <a:off x="691413" y="378233"/>
            <a:ext cx="8259098" cy="763526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solidFill>
                  <a:srgbClr val="7030A0"/>
                </a:solidFill>
                <a:latin typeface="Gill Sans Ultra Bold" pitchFamily="34" charset="-18"/>
              </a:rPr>
              <a:t>CHROŃ ZĘBY </a:t>
            </a:r>
            <a:br>
              <a:rPr lang="pl-PL" dirty="0" smtClean="0">
                <a:solidFill>
                  <a:srgbClr val="7030A0"/>
                </a:solidFill>
                <a:latin typeface="Gill Sans Ultra Bold" pitchFamily="34" charset="-18"/>
              </a:rPr>
            </a:br>
            <a:r>
              <a:rPr lang="pl-PL" dirty="0" smtClean="0">
                <a:solidFill>
                  <a:srgbClr val="7030A0"/>
                </a:solidFill>
                <a:latin typeface="Gill Sans Ultra Bold" pitchFamily="34" charset="-18"/>
              </a:rPr>
              <a:t>PODCZAS </a:t>
            </a:r>
            <a:br>
              <a:rPr lang="pl-PL" dirty="0" smtClean="0">
                <a:solidFill>
                  <a:srgbClr val="7030A0"/>
                </a:solidFill>
                <a:latin typeface="Gill Sans Ultra Bold" pitchFamily="34" charset="-18"/>
              </a:rPr>
            </a:br>
            <a:r>
              <a:rPr lang="pl-PL" dirty="0" smtClean="0">
                <a:solidFill>
                  <a:srgbClr val="7030A0"/>
                </a:solidFill>
                <a:latin typeface="Gill Sans Ultra Bold" pitchFamily="34" charset="-18"/>
              </a:rPr>
              <a:t>UPRAWIANIA SPORTU</a:t>
            </a:r>
            <a:endParaRPr lang="pl-PL" dirty="0">
              <a:solidFill>
                <a:srgbClr val="7030A0"/>
              </a:solidFill>
              <a:latin typeface="Gill Sans Ultra Bold" pitchFamily="34" charset="-18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51376" y="1745539"/>
            <a:ext cx="4328852" cy="1420742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pl-PL" sz="3200" b="1" dirty="0" smtClean="0">
                <a:solidFill>
                  <a:srgbClr val="084033"/>
                </a:solidFill>
                <a:latin typeface="Cambria" pitchFamily="18" charset="0"/>
                <a:ea typeface="Cambria" pitchFamily="18" charset="0"/>
              </a:rPr>
              <a:t>Jeśli jesteś aktywny </a:t>
            </a:r>
          </a:p>
          <a:p>
            <a:pPr algn="ctr">
              <a:buNone/>
            </a:pPr>
            <a:r>
              <a:rPr lang="pl-PL" sz="3200" b="1" dirty="0" smtClean="0">
                <a:solidFill>
                  <a:srgbClr val="084033"/>
                </a:solidFill>
                <a:latin typeface="Cambria" pitchFamily="18" charset="0"/>
                <a:ea typeface="Cambria" pitchFamily="18" charset="0"/>
              </a:rPr>
              <a:t>i uprawiasz sport,</a:t>
            </a:r>
          </a:p>
          <a:p>
            <a:pPr algn="ctr">
              <a:buNone/>
            </a:pPr>
            <a:r>
              <a:rPr lang="pl-PL" sz="3200" b="1" dirty="0" smtClean="0">
                <a:solidFill>
                  <a:srgbClr val="084033"/>
                </a:solidFill>
                <a:latin typeface="Cambria" pitchFamily="18" charset="0"/>
                <a:ea typeface="Cambria" pitchFamily="18" charset="0"/>
              </a:rPr>
              <a:t> rozważ zakup profesjonalnego </a:t>
            </a:r>
          </a:p>
          <a:p>
            <a:pPr algn="ctr">
              <a:buNone/>
            </a:pPr>
            <a:r>
              <a:rPr lang="pl-PL" sz="3200" b="1" dirty="0" smtClean="0">
                <a:solidFill>
                  <a:srgbClr val="084033"/>
                </a:solidFill>
                <a:latin typeface="Cambria" pitchFamily="18" charset="0"/>
                <a:ea typeface="Cambria" pitchFamily="18" charset="0"/>
              </a:rPr>
              <a:t>ochraniacza na zęby. </a:t>
            </a:r>
          </a:p>
          <a:p>
            <a:pPr>
              <a:buNone/>
            </a:pPr>
            <a:endParaRPr lang="pl-PL" sz="3200" b="1" dirty="0" smtClean="0">
              <a:solidFill>
                <a:srgbClr val="084033"/>
              </a:solidFill>
            </a:endParaRPr>
          </a:p>
          <a:p>
            <a:pPr algn="ctr">
              <a:buNone/>
            </a:pP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464024" y="3084393"/>
            <a:ext cx="82705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None/>
            </a:pPr>
            <a:r>
              <a:rPr lang="pl-PL" sz="2000" b="1" dirty="0" smtClean="0">
                <a:solidFill>
                  <a:srgbClr val="084033"/>
                </a:solidFill>
                <a:latin typeface="Cambria" pitchFamily="18" charset="0"/>
                <a:ea typeface="Cambria" pitchFamily="18" charset="0"/>
              </a:rPr>
              <a:t>Na urazy w obrębie szczęki najczęściej narażone są nastolatki trenujący sztuki walki, piłkę nożną, koszykówkę czy inny sport kontaktowy o dużej intensywności, a także jeżdżący na deskorolce. </a:t>
            </a:r>
          </a:p>
          <a:p>
            <a:pPr algn="r">
              <a:buNone/>
            </a:pPr>
            <a:r>
              <a:rPr lang="pl-PL" sz="2000" b="1" dirty="0" smtClean="0">
                <a:solidFill>
                  <a:srgbClr val="084033"/>
                </a:solidFill>
                <a:latin typeface="Cambria" pitchFamily="18" charset="0"/>
                <a:ea typeface="Cambria" pitchFamily="18" charset="0"/>
              </a:rPr>
              <a:t>Taki gadżet bardzo dobrze chroni zęby w przypadku nagłego uderzenia lub upadku.</a:t>
            </a:r>
            <a:endParaRPr lang="pl-PL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ctrTitle" idx="4294967295"/>
          </p:nvPr>
        </p:nvSpPr>
        <p:spPr>
          <a:xfrm>
            <a:off x="1023581" y="1132764"/>
            <a:ext cx="8120419" cy="3698543"/>
          </a:xfrm>
        </p:spPr>
        <p:txBody>
          <a:bodyPr>
            <a:noAutofit/>
          </a:bodyPr>
          <a:lstStyle/>
          <a:p>
            <a:pPr marL="514350" indent="-514350" algn="l"/>
            <a:r>
              <a:rPr lang="pl-PL" sz="2400" b="1" dirty="0" smtClean="0">
                <a:latin typeface="Cambria" pitchFamily="18" charset="0"/>
                <a:ea typeface="Cambria" pitchFamily="18" charset="0"/>
              </a:rPr>
              <a:t>                                                       </a:t>
            </a:r>
            <a: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1. Przegląd stomatologiczny </a:t>
            </a:r>
            <a:b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</a:br>
            <a: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					   - raz na pół roku. </a:t>
            </a:r>
            <a:b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</a:br>
            <a: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			               2. Szczotkowanie </a:t>
            </a:r>
            <a:b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</a:br>
            <a: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					   - dwa razy dziennie.</a:t>
            </a:r>
            <a:b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</a:br>
            <a: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			               3. Nitkowanie </a:t>
            </a:r>
            <a:b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</a:br>
            <a: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                                                                - po każdym posiłku.</a:t>
            </a:r>
            <a:b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</a:br>
            <a: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4. Unikamy słodkich przekąsek i słodyczy i napojów, </a:t>
            </a:r>
            <a:b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</a:br>
            <a: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                          zastępujemy je zdrowymi przekąskami.</a:t>
            </a:r>
            <a:b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</a:br>
            <a: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5. Upewniamy się, że pasta do zębów zawiera fluor. </a:t>
            </a:r>
            <a:b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</a:br>
            <a:r>
              <a:rPr lang="pl-PL" sz="2400" b="1" dirty="0" smtClean="0">
                <a:solidFill>
                  <a:srgbClr val="0B5543"/>
                </a:solidFill>
                <a:latin typeface="Cambria" pitchFamily="18" charset="0"/>
                <a:ea typeface="Cambria" pitchFamily="18" charset="0"/>
              </a:rPr>
              <a:t>6. Chronimy zęby podczas uprawiania sportu.</a:t>
            </a:r>
            <a:endParaRPr lang="pl-PL" sz="2400" b="1" dirty="0">
              <a:solidFill>
                <a:srgbClr val="0B5543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 rot="460629">
            <a:off x="4412437" y="465697"/>
            <a:ext cx="44738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 smtClean="0">
                <a:solidFill>
                  <a:srgbClr val="7030A0"/>
                </a:solidFill>
                <a:latin typeface="Gill Sans Ultra Bold" pitchFamily="34" charset="-18"/>
              </a:rPr>
              <a:t>PODSUMOWANIE</a:t>
            </a:r>
            <a:r>
              <a:rPr lang="pl-PL" dirty="0" smtClean="0">
                <a:latin typeface="Gill Sans Ultra Bold" pitchFamily="34" charset="-18"/>
              </a:rPr>
              <a:t> </a:t>
            </a:r>
            <a:endParaRPr lang="pl-PL" dirty="0">
              <a:latin typeface="Gill Sans Ultra Bold" pitchFamily="34" charset="-1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Microsoft Office PowerPoint</Application>
  <PresentationFormat>Pokaz na ekranie (16:9)</PresentationFormat>
  <Paragraphs>41</Paragraphs>
  <Slides>8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Office Theme</vt:lpstr>
      <vt:lpstr>Co robić,  a czego unikać, żeby mieć zdrowe zęby.</vt:lpstr>
      <vt:lpstr>Wprowadzenie </vt:lpstr>
      <vt:lpstr>Odwiedzaj stomatologa</vt:lpstr>
      <vt:lpstr>Szczotkuj  i nitkuj zęby</vt:lpstr>
      <vt:lpstr>UŻYWAJ  ODPOWIEDNIEJ  PASTY  DO  ZĘBÓW</vt:lpstr>
      <vt:lpstr>Unikaj  cukru</vt:lpstr>
      <vt:lpstr>CHROŃ ZĘBY  PODCZAS  UPRAWIANIA SPORTU</vt:lpstr>
      <vt:lpstr>                                                       1. Przegląd stomatologiczny          - raz na pół roku.                    2. Szczotkowanie          - dwa razy dziennie.                   3. Nitkowanie                                                                  - po każdym posiłku. 4. Unikamy słodkich przekąsek i słodyczy i napojów,                            zastępujemy je zdrowymi przekąskami. 5. Upewniamy się, że pasta do zębów zawiera fluor.  6. Chronimy zęby podczas uprawiania sportu.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2021-03-16T14:51:51Z</dcterms:modified>
</cp:coreProperties>
</file>